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Spline Sans"/>
      <p:regular r:id="rId16"/>
    </p:embeddedFont>
    <p:embeddedFont>
      <p:font typeface="Spline Sans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5-1.png>
</file>

<file path=ppt/media/image-5-2.png>
</file>

<file path=ppt/media/image-5-3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5128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Patrón Builder: Constructor de Complejidad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3931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Permite construir objetos complejos paso a paso Separa el proceso de construcción de la representación final Evita constructores con demasiados parámetros (telescópicos)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796659"/>
            <a:ext cx="590121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Problema que resuelve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8527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Cuando un objeto tiene muchos parámetros opcionales, el constructor se vuelve inmanejable Ejemplo clásico: Usuario(nombre, email, edad, dirección, teléfono, país…) Builder permite crear el mismo objeto con claridad y sin errores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9993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Características clave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356015"/>
            <a:ext cx="4136231" cy="2573655"/>
          </a:xfrm>
          <a:prstGeom prst="roundRect">
            <a:avLst>
              <a:gd name="adj" fmla="val 568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557" y="3356015"/>
            <a:ext cx="121920" cy="2573655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5" name="Text 3"/>
          <p:cNvSpPr/>
          <p:nvPr/>
        </p:nvSpPr>
        <p:spPr>
          <a:xfrm>
            <a:off x="1232773" y="3633311"/>
            <a:ext cx="349019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Objeto "builder" intermedio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232773" y="4467225"/>
            <a:ext cx="34901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 usa un objeto "builder" intermedio con métodos encadenados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7084" y="3356015"/>
            <a:ext cx="4136231" cy="2573655"/>
          </a:xfrm>
          <a:prstGeom prst="roundRect">
            <a:avLst>
              <a:gd name="adj" fmla="val 568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604" y="3356015"/>
            <a:ext cx="121920" cy="2573655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9" name="Text 7"/>
          <p:cNvSpPr/>
          <p:nvPr/>
        </p:nvSpPr>
        <p:spPr>
          <a:xfrm>
            <a:off x="5615821" y="3633311"/>
            <a:ext cx="313217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Creación del objeto final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615821" y="4124325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Solo al llamar a build() se crea el objeto final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356015"/>
            <a:ext cx="4136231" cy="2573655"/>
          </a:xfrm>
          <a:prstGeom prst="roundRect">
            <a:avLst>
              <a:gd name="adj" fmla="val 568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9652" y="3356015"/>
            <a:ext cx="121920" cy="2573655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</p:sp>
      <p:sp>
        <p:nvSpPr>
          <p:cNvPr id="13" name="Text 11"/>
          <p:cNvSpPr/>
          <p:nvPr/>
        </p:nvSpPr>
        <p:spPr>
          <a:xfrm>
            <a:off x="9998869" y="363331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Validación de datos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9998869" y="4124325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Permite validar datos antes de construir el objeto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959" y="33944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Implementación</a:t>
            </a:r>
            <a:endParaRPr lang="en-US" sz="2150" dirty="0"/>
          </a:p>
        </p:txBody>
      </p:sp>
      <p:sp>
        <p:nvSpPr>
          <p:cNvPr id="3" name="Shape 1"/>
          <p:cNvSpPr/>
          <p:nvPr/>
        </p:nvSpPr>
        <p:spPr>
          <a:xfrm>
            <a:off x="431959" y="929164"/>
            <a:ext cx="13766483" cy="8283535"/>
          </a:xfrm>
          <a:prstGeom prst="roundRect">
            <a:avLst>
              <a:gd name="adj" fmla="val 2235"/>
            </a:avLst>
          </a:prstGeom>
          <a:solidFill>
            <a:srgbClr val="171528"/>
          </a:solidFill>
          <a:ln/>
        </p:spPr>
      </p:sp>
      <p:sp>
        <p:nvSpPr>
          <p:cNvPr id="4" name="Shape 2"/>
          <p:cNvSpPr/>
          <p:nvPr/>
        </p:nvSpPr>
        <p:spPr>
          <a:xfrm>
            <a:off x="425887" y="929164"/>
            <a:ext cx="13778627" cy="8283535"/>
          </a:xfrm>
          <a:prstGeom prst="roundRect">
            <a:avLst>
              <a:gd name="adj" fmla="val 224"/>
            </a:avLst>
          </a:prstGeom>
          <a:solidFill>
            <a:srgbClr val="171528"/>
          </a:solidFill>
          <a:ln/>
        </p:spPr>
      </p:sp>
      <p:sp>
        <p:nvSpPr>
          <p:cNvPr id="5" name="Text 3"/>
          <p:cNvSpPr/>
          <p:nvPr/>
        </p:nvSpPr>
        <p:spPr>
          <a:xfrm>
            <a:off x="549235" y="1021675"/>
            <a:ext cx="13531929" cy="8098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Usuario:    def __init__(self):        self.nombre = None        self.email = None        self.edad = None        self.suscripcion = None    def mostrar_info(self):        print(f"Usuario: {self.nombre}")        print(f"Email: {self.email}")        if self.edad:            print(f"Edad: {self.edad}")        if self.suscripcion:            print(f"Suscripción: {self.suscripcion}")class UsuarioBuilder:    def __init__(self):        self.usuario = Usuario()    def nombre(self, nombre):        self.usuario.nombre = nombre        return self    def email(self, email):        self.usuario.email = email        return self    def edad(self, edad):        self.usuario.edad = edad        return self    def suscripcion(self, tipo):        self.usuario.suscripcion = tipo        return self    def build(self):        if not self.usuario.nombre or not self.usuario.email:            raise ValueError("El nombre y el email son obligatorios")        return self.usuario</a:t>
            </a:r>
            <a:endParaRPr lang="en-US" sz="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01359"/>
            <a:ext cx="691348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Ventajas del patrón Builder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357443"/>
            <a:ext cx="4136231" cy="2570678"/>
          </a:xfrm>
          <a:prstGeom prst="roundRect">
            <a:avLst>
              <a:gd name="adj" fmla="val 1440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141333" y="3634740"/>
            <a:ext cx="740569" cy="740569"/>
          </a:xfrm>
          <a:prstGeom prst="roundRect">
            <a:avLst>
              <a:gd name="adj" fmla="val 12346028"/>
            </a:avLst>
          </a:prstGeom>
          <a:solidFill>
            <a:srgbClr val="16FFBB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4930" y="3796665"/>
            <a:ext cx="333256" cy="416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41333" y="4622125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Código más legible y mantenible</a:t>
            </a:r>
            <a:endParaRPr lang="en-US" sz="2150" dirty="0"/>
          </a:p>
        </p:txBody>
      </p:sp>
      <p:sp>
        <p:nvSpPr>
          <p:cNvPr id="7" name="Shape 4"/>
          <p:cNvSpPr/>
          <p:nvPr/>
        </p:nvSpPr>
        <p:spPr>
          <a:xfrm>
            <a:off x="5247084" y="3357443"/>
            <a:ext cx="4136231" cy="2570678"/>
          </a:xfrm>
          <a:prstGeom prst="roundRect">
            <a:avLst>
              <a:gd name="adj" fmla="val 14406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524381" y="3634740"/>
            <a:ext cx="740569" cy="740569"/>
          </a:xfrm>
          <a:prstGeom prst="roundRect">
            <a:avLst>
              <a:gd name="adj" fmla="val 12346028"/>
            </a:avLst>
          </a:prstGeom>
          <a:solidFill>
            <a:srgbClr val="29DDDA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978" y="3796665"/>
            <a:ext cx="333256" cy="41660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524381" y="4622125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Evita objetos en estado inválido</a:t>
            </a:r>
            <a:endParaRPr lang="en-US" sz="2150" dirty="0"/>
          </a:p>
        </p:txBody>
      </p:sp>
      <p:sp>
        <p:nvSpPr>
          <p:cNvPr id="11" name="Shape 7"/>
          <p:cNvSpPr/>
          <p:nvPr/>
        </p:nvSpPr>
        <p:spPr>
          <a:xfrm>
            <a:off x="9630132" y="3357443"/>
            <a:ext cx="4136231" cy="2570678"/>
          </a:xfrm>
          <a:prstGeom prst="roundRect">
            <a:avLst>
              <a:gd name="adj" fmla="val 14406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2" name="Shape 8"/>
          <p:cNvSpPr/>
          <p:nvPr/>
        </p:nvSpPr>
        <p:spPr>
          <a:xfrm>
            <a:off x="9907429" y="3634740"/>
            <a:ext cx="740569" cy="740569"/>
          </a:xfrm>
          <a:prstGeom prst="roundRect">
            <a:avLst>
              <a:gd name="adj" fmla="val 12346028"/>
            </a:avLst>
          </a:prstGeom>
          <a:solidFill>
            <a:srgbClr val="37A7E7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1026" y="3796665"/>
            <a:ext cx="333256" cy="41660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907429" y="4622125"/>
            <a:ext cx="3581638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Fácil de crear distintas configuraciones con el mismo proceso</a:t>
            </a:r>
            <a:endParaRPr lang="en-US" sz="2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8905"/>
            <a:ext cx="722126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Desventajas y precauciones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724989"/>
            <a:ext cx="4136231" cy="1835706"/>
          </a:xfrm>
          <a:prstGeom prst="roundRect">
            <a:avLst>
              <a:gd name="adj" fmla="val 2017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4002286"/>
            <a:ext cx="293762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Agrega una clase extra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41333" y="4493300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Agrega una clase extra (el builder)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7084" y="3724989"/>
            <a:ext cx="4136231" cy="1835706"/>
          </a:xfrm>
          <a:prstGeom prst="roundRect">
            <a:avLst>
              <a:gd name="adj" fmla="val 2017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24381" y="4002286"/>
            <a:ext cx="284607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Puede ser innecesario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524381" y="4493300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Puede ser innecesario para objetos simples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3724989"/>
            <a:ext cx="4136231" cy="1835706"/>
          </a:xfrm>
          <a:prstGeom prst="roundRect">
            <a:avLst>
              <a:gd name="adj" fmla="val 2017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907429" y="400228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Complica el diseño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9907429" y="4493300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 se abusa, complica el diseño sin necesidad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5430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679388"/>
            <a:ext cx="663118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Ejemplos de uso comunes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73547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Construcción de consultas SQL paso a paso (SELECT → WHERE → ORDER BY)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521684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Creación de interfaces gráficas configurables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69821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Configuración de productos en e-commerce (elige color, talla, accesorios)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67360" y="0"/>
            <a:ext cx="1463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62357"/>
            <a:ext cx="845927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Comparación con otros patrones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Abstract Factory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4554974"/>
            <a:ext cx="541853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diferencia de Abstract Factory, no crea familias de objetos, sino UNO pero complejo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892409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Prototype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892409" y="4554974"/>
            <a:ext cx="541853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Complementario a Prototype: Builder construye, Prototype clona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103001"/>
            <a:ext cx="708076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Resumen del patrón Builder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15908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66280" y="3205282"/>
            <a:ext cx="6590348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Construcción clara y controlada de objetos</a:t>
            </a:r>
            <a:endParaRPr lang="en-US" sz="2550" dirty="0"/>
          </a:p>
        </p:txBody>
      </p:sp>
      <p:sp>
        <p:nvSpPr>
          <p:cNvPr id="6" name="Shape 3"/>
          <p:cNvSpPr/>
          <p:nvPr/>
        </p:nvSpPr>
        <p:spPr>
          <a:xfrm>
            <a:off x="864037" y="420826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666280" y="4254460"/>
            <a:ext cx="513349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Previene errores de inicialización</a:t>
            </a:r>
            <a:endParaRPr lang="en-US" sz="2550" dirty="0"/>
          </a:p>
        </p:txBody>
      </p:sp>
      <p:sp>
        <p:nvSpPr>
          <p:cNvPr id="8" name="Shape 5"/>
          <p:cNvSpPr/>
          <p:nvPr/>
        </p:nvSpPr>
        <p:spPr>
          <a:xfrm>
            <a:off x="864037" y="525744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666280" y="5303639"/>
            <a:ext cx="6613684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Ideal para objetos con muchos atributos opcionales o configuraciones complejas</a:t>
            </a:r>
            <a:endParaRPr lang="en-US" sz="2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2025-09-16T02:52:21Z</dcterms:created>
  <dcterms:modified xsi:type="dcterms:W3CDTF">2025-09-16T02:52:21Z</dcterms:modified>
</cp:coreProperties>
</file>